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57" r:id="rId4"/>
    <p:sldId id="273" r:id="rId5"/>
    <p:sldId id="27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jit" initials="MG" lastIdx="9" clrIdx="0">
    <p:extLst>
      <p:ext uri="{19B8F6BF-5375-455C-9EA6-DF929625EA0E}">
        <p15:presenceInfo xmlns:p15="http://schemas.microsoft.com/office/powerpoint/2012/main" userId="Manjit" providerId="None"/>
      </p:ext>
    </p:extLst>
  </p:cmAuthor>
  <p:cmAuthor id="2" name="Anastasia Doherty" initials="AD" lastIdx="2" clrIdx="1">
    <p:extLst>
      <p:ext uri="{19B8F6BF-5375-455C-9EA6-DF929625EA0E}">
        <p15:presenceInfo xmlns:p15="http://schemas.microsoft.com/office/powerpoint/2012/main" userId="cc887757-d58e-42ae-9a9f-ebb5aff7a4e9" providerId="Windows Live"/>
      </p:ext>
    </p:extLst>
  </p:cmAuthor>
  <p:cmAuthor id="3" name="Anastasia Doherty" initials="AD [2]" lastIdx="1" clrIdx="2">
    <p:extLst>
      <p:ext uri="{19B8F6BF-5375-455C-9EA6-DF929625EA0E}">
        <p15:presenceInfo xmlns:p15="http://schemas.microsoft.com/office/powerpoint/2012/main" userId="S-1-5-21-2000478354-1844237615-1801674531-76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0"/>
    <p:restoredTop sz="94759"/>
  </p:normalViewPr>
  <p:slideViewPr>
    <p:cSldViewPr snapToGrid="0">
      <p:cViewPr varScale="1">
        <p:scale>
          <a:sx n="67" d="100"/>
          <a:sy n="67" d="100"/>
        </p:scale>
        <p:origin x="1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097C2-C067-40F3-BAFB-9A467D84E2B1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1966-C65B-4A32-AC7D-631829F2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CBA4F-E92C-4FED-84FA-FF896B9965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7925"/>
            <a:ext cx="7772400" cy="1470025"/>
          </a:xfrm>
        </p:spPr>
        <p:txBody>
          <a:bodyPr>
            <a:noAutofit/>
          </a:bodyPr>
          <a:lstStyle>
            <a:lvl1pPr>
              <a:defRPr sz="7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04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rco-logo-kathy-10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4765181"/>
            <a:ext cx="2054407" cy="2067419"/>
          </a:xfrm>
          <a:prstGeom prst="rect">
            <a:avLst/>
          </a:prstGeom>
        </p:spPr>
      </p:pic>
      <p:pic>
        <p:nvPicPr>
          <p:cNvPr id="8" name="Picture 7" descr="stanford 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5962" y="4818921"/>
            <a:ext cx="2158038" cy="1959937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http://researchcompliance.stanford.edu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71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060729"/>
            <a:ext cx="8356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2379" y="5923643"/>
            <a:ext cx="865412" cy="8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nford 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100" y="5955637"/>
            <a:ext cx="882428" cy="801424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http://researchcompliance.stanford.edu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019800" y="6359648"/>
            <a:ext cx="2133600" cy="365125"/>
          </a:xfrm>
        </p:spPr>
        <p:txBody>
          <a:bodyPr/>
          <a:lstStyle/>
          <a:p>
            <a:fld id="{EFAF7123-5285-9448-9FDE-B4088D52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http://researchcompliance.stanford.edu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9620" y="6359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7123-5285-9448-9FDE-B4088D52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compliance.stanford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liance.stanford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liance.stanford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liance.stanford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liance.stanford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compliance.stanford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5727" y="1330036"/>
            <a:ext cx="8642023" cy="311133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400" b="1" dirty="0" smtClean="0"/>
              <a:t>Revised Common Rule: </a:t>
            </a:r>
            <a:br>
              <a:rPr lang="en-US" sz="4400" b="1" dirty="0" smtClean="0"/>
            </a:br>
            <a:r>
              <a:rPr lang="en-US" sz="4400" b="1" dirty="0" smtClean="0"/>
              <a:t>New General </a:t>
            </a:r>
            <a:r>
              <a:rPr lang="en-US" sz="4400" b="1" dirty="0" smtClean="0"/>
              <a:t>Requirements </a:t>
            </a:r>
            <a:r>
              <a:rPr lang="en-US" sz="4400" b="1" dirty="0" smtClean="0"/>
              <a:t>for Informed Consent</a:t>
            </a:r>
            <a:br>
              <a:rPr lang="en-US" sz="4400" b="1" dirty="0" smtClean="0"/>
            </a:br>
            <a:r>
              <a:rPr lang="en-US" sz="4400" dirty="0" smtClean="0"/>
              <a:t>§45 CFR 46.116(a</a:t>
            </a:r>
            <a:r>
              <a:rPr lang="en-US" sz="4400" dirty="0"/>
              <a:t>)(4</a:t>
            </a:r>
            <a:r>
              <a:rPr lang="en-US" sz="4400" dirty="0" smtClean="0"/>
              <a:t>)(5)(</a:t>
            </a:r>
            <a:r>
              <a:rPr lang="en-US" sz="4400" dirty="0" err="1" smtClean="0"/>
              <a:t>i</a:t>
            </a:r>
            <a:r>
              <a:rPr lang="en-US" sz="4400" dirty="0"/>
              <a:t>)(ii)</a:t>
            </a:r>
            <a:endParaRPr lang="en-US" sz="4400" b="1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279762" y="6356350"/>
            <a:ext cx="451621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dirty="0">
                <a:solidFill>
                  <a:srgbClr val="800000"/>
                </a:solidFill>
                <a:hlinkClick r:id="rId3"/>
              </a:rPr>
              <a:t>http://</a:t>
            </a:r>
            <a:r>
              <a:rPr lang="en-US" altLang="en-US" i="1" dirty="0" smtClean="0">
                <a:solidFill>
                  <a:srgbClr val="800000"/>
                </a:solidFill>
                <a:hlinkClick r:id="rId3"/>
              </a:rPr>
              <a:t>researchcompliance.stanford.edu</a:t>
            </a:r>
            <a:endParaRPr lang="en-US" alt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69"/>
            <a:ext cx="8229600" cy="9300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Consent Key </a:t>
            </a:r>
            <a:r>
              <a:rPr lang="en-US" sz="3200" dirty="0" smtClean="0"/>
              <a:t>Information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77" y="136671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Provided at the </a:t>
            </a:r>
            <a:r>
              <a:rPr lang="en-US" dirty="0" smtClean="0"/>
              <a:t>beginning </a:t>
            </a:r>
            <a:endParaRPr lang="en-US" dirty="0" smtClean="0"/>
          </a:p>
          <a:p>
            <a:r>
              <a:rPr lang="en-US" dirty="0" smtClean="0"/>
              <a:t>Likely </a:t>
            </a:r>
            <a:r>
              <a:rPr lang="en-US" dirty="0" smtClean="0"/>
              <a:t>to include summary information </a:t>
            </a:r>
            <a:r>
              <a:rPr lang="en-US" dirty="0" smtClean="0"/>
              <a:t>on: purpose, </a:t>
            </a:r>
            <a:r>
              <a:rPr lang="en-US" dirty="0"/>
              <a:t>r</a:t>
            </a:r>
            <a:r>
              <a:rPr lang="en-US" dirty="0" smtClean="0"/>
              <a:t>isks, </a:t>
            </a:r>
            <a:r>
              <a:rPr lang="en-US" dirty="0"/>
              <a:t>b</a:t>
            </a:r>
            <a:r>
              <a:rPr lang="en-US" dirty="0" smtClean="0"/>
              <a:t>enefits, &amp; </a:t>
            </a:r>
            <a:r>
              <a:rPr lang="en-US" dirty="0"/>
              <a:t>a</a:t>
            </a:r>
            <a:r>
              <a:rPr lang="en-US" dirty="0" smtClean="0"/>
              <a:t>lternatives</a:t>
            </a:r>
          </a:p>
          <a:p>
            <a:r>
              <a:rPr lang="en-US" dirty="0" smtClean="0"/>
              <a:t>Help </a:t>
            </a:r>
            <a:r>
              <a:rPr lang="en-US" dirty="0" smtClean="0"/>
              <a:t>research </a:t>
            </a:r>
            <a:r>
              <a:rPr lang="en-US" dirty="0" smtClean="0"/>
              <a:t>participants </a:t>
            </a:r>
            <a:r>
              <a:rPr lang="en-US" dirty="0" smtClean="0"/>
              <a:t>think about why they might or might not want to </a:t>
            </a:r>
            <a:r>
              <a:rPr lang="en-US" dirty="0" smtClean="0"/>
              <a:t>participate </a:t>
            </a:r>
            <a:r>
              <a:rPr lang="en-US" dirty="0" smtClean="0"/>
              <a:t>in a study and make a decision that reflects their interests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Applicable </a:t>
            </a:r>
            <a:r>
              <a:rPr lang="en-US" dirty="0" smtClean="0"/>
              <a:t>only </a:t>
            </a:r>
            <a:r>
              <a:rPr lang="en-US" dirty="0"/>
              <a:t>to new research studies reviewed by IRB on and after Jan. 21, 2019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0304" y="6499858"/>
            <a:ext cx="5803392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http://researchcompliance.stanford.edu</a:t>
            </a:r>
            <a:endParaRPr lang="en-US" dirty="0"/>
          </a:p>
          <a:p>
            <a:r>
              <a:rPr lang="en-US" sz="800" dirty="0"/>
              <a:t>https://www.linkedin.com/pulse/comply-eu-gdpr-using-visibility-fabric-mihajlo-prerad/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88" y="166517"/>
            <a:ext cx="8345424" cy="741816"/>
          </a:xfrm>
        </p:spPr>
        <p:txBody>
          <a:bodyPr>
            <a:noAutofit/>
          </a:bodyPr>
          <a:lstStyle/>
          <a:p>
            <a:r>
              <a:rPr lang="en-US" sz="3200" b="1" dirty="0"/>
              <a:t>New </a:t>
            </a:r>
            <a:r>
              <a:rPr lang="en-US" sz="3200" b="1" dirty="0" smtClean="0"/>
              <a:t>General Requirement for Informed Consent : </a:t>
            </a:r>
            <a:r>
              <a:rPr lang="en-US" sz="3200" dirty="0" smtClean="0"/>
              <a:t>§46.116(a</a:t>
            </a:r>
            <a:r>
              <a:rPr lang="en-US" sz="3200" dirty="0" smtClean="0"/>
              <a:t>)(4)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600200"/>
            <a:ext cx="8481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prospective subject must be provided with information that a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easonable person </a:t>
            </a:r>
            <a:r>
              <a:rPr lang="en-US" dirty="0"/>
              <a:t>would want to have in order to make an </a:t>
            </a:r>
            <a:r>
              <a:rPr lang="en-US" dirty="0" smtClean="0"/>
              <a:t>informed decision about whether to participate, and an opportunity to discuss that information.</a:t>
            </a:r>
          </a:p>
          <a:p>
            <a:pPr marL="801688" indent="-457200"/>
            <a:endParaRPr lang="en-US" dirty="0" smtClean="0"/>
          </a:p>
          <a:p>
            <a:pPr marL="801688" indent="-45720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0304" y="6499858"/>
            <a:ext cx="5803392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http://researchcompliance.stanford.edu</a:t>
            </a:r>
            <a:endParaRPr lang="en-US" dirty="0"/>
          </a:p>
          <a:p>
            <a:r>
              <a:rPr lang="en-US" sz="800" dirty="0"/>
              <a:t>https://www.linkedin.com/pulse/comply-eu-gdpr-using-visibility-fabric-mihajlo-prerad/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" y="166517"/>
            <a:ext cx="8345424" cy="741816"/>
          </a:xfrm>
        </p:spPr>
        <p:txBody>
          <a:bodyPr>
            <a:noAutofit/>
          </a:bodyPr>
          <a:lstStyle/>
          <a:p>
            <a:r>
              <a:rPr lang="en-US" sz="3200" b="1" dirty="0"/>
              <a:t>New </a:t>
            </a:r>
            <a:r>
              <a:rPr lang="en-US" sz="3200" b="1" dirty="0" smtClean="0"/>
              <a:t>General Requirement for Informed Consent : </a:t>
            </a:r>
            <a:r>
              <a:rPr lang="en-US" sz="3200" dirty="0" smtClean="0"/>
              <a:t>§46.116(a)(5</a:t>
            </a:r>
            <a:r>
              <a:rPr lang="en-US" sz="3200" dirty="0" smtClean="0"/>
              <a:t>)(</a:t>
            </a:r>
            <a:r>
              <a:rPr lang="en-US" sz="3200" dirty="0" err="1" smtClean="0"/>
              <a:t>i</a:t>
            </a:r>
            <a:r>
              <a:rPr lang="en-US" sz="32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211284"/>
            <a:ext cx="8481990" cy="491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Informed </a:t>
            </a:r>
            <a:r>
              <a:rPr lang="en-US" dirty="0"/>
              <a:t>consent must begin with a concise and focused presentation of the key information that is most likely to assist a prospective subject or legally authorized representative in </a:t>
            </a:r>
            <a:r>
              <a:rPr lang="en-US" dirty="0">
                <a:solidFill>
                  <a:srgbClr val="FF0000"/>
                </a:solidFill>
              </a:rPr>
              <a:t>understanding the reasons why one might or might not want to participate in the research</a:t>
            </a:r>
            <a:r>
              <a:rPr lang="en-US" dirty="0"/>
              <a:t>. This part of the informed consent must be organized and presented in a way that facilitates </a:t>
            </a:r>
            <a:r>
              <a:rPr lang="en-US" dirty="0" smtClean="0"/>
              <a:t>comprehension.</a:t>
            </a:r>
            <a:br>
              <a:rPr lang="en-US" dirty="0" smtClean="0"/>
            </a:br>
            <a:endParaRPr lang="en-US" dirty="0" smtClean="0"/>
          </a:p>
          <a:p>
            <a:pPr marL="801688" indent="-457200"/>
            <a:endParaRPr lang="en-US" dirty="0" smtClean="0"/>
          </a:p>
          <a:p>
            <a:pPr marL="801688" indent="-45720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0304" y="6499858"/>
            <a:ext cx="5803392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http://researchcompliance.stanford.edu</a:t>
            </a:r>
            <a:endParaRPr lang="en-US" dirty="0"/>
          </a:p>
          <a:p>
            <a:r>
              <a:rPr lang="en-US" sz="800" dirty="0"/>
              <a:t>https://www.linkedin.com/pulse/comply-eu-gdpr-using-visibility-fabric-mihajlo-prerad/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" y="166517"/>
            <a:ext cx="8345424" cy="741816"/>
          </a:xfrm>
        </p:spPr>
        <p:txBody>
          <a:bodyPr>
            <a:noAutofit/>
          </a:bodyPr>
          <a:lstStyle/>
          <a:p>
            <a:r>
              <a:rPr lang="en-US" sz="3200" b="1" dirty="0"/>
              <a:t>New </a:t>
            </a:r>
            <a:r>
              <a:rPr lang="en-US" sz="3200" b="1" dirty="0" smtClean="0"/>
              <a:t>General Requirement for Informed Consent : </a:t>
            </a:r>
            <a:r>
              <a:rPr lang="en-US" sz="3200" dirty="0" smtClean="0"/>
              <a:t>§46.116(a)(5)(ii</a:t>
            </a:r>
            <a:r>
              <a:rPr lang="en-US" sz="32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76" y="1211284"/>
            <a:ext cx="8481990" cy="491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Informed </a:t>
            </a:r>
            <a:r>
              <a:rPr lang="en-US" dirty="0"/>
              <a:t>consent as a whole must present information in sufficient detail relating to the research, and </a:t>
            </a:r>
            <a:r>
              <a:rPr lang="en-US" dirty="0">
                <a:solidFill>
                  <a:srgbClr val="FF0000"/>
                </a:solidFill>
              </a:rPr>
              <a:t>must be organized and presented in a way that does not merely provide lists of isolated facts</a:t>
            </a:r>
            <a:r>
              <a:rPr lang="en-US" dirty="0"/>
              <a:t>, but rather </a:t>
            </a:r>
            <a:r>
              <a:rPr lang="en-US" u="sng" dirty="0" smtClean="0"/>
              <a:t>facilitates the prospective subject’s or legally authorized </a:t>
            </a:r>
            <a:r>
              <a:rPr lang="en-US" u="sng" dirty="0"/>
              <a:t>representative’s understanding </a:t>
            </a:r>
            <a:r>
              <a:rPr lang="en-US" dirty="0"/>
              <a:t>of the reasons why one might or might not want to participate. </a:t>
            </a:r>
            <a:endParaRPr lang="en-US" dirty="0" smtClean="0"/>
          </a:p>
          <a:p>
            <a:pPr marL="801688" indent="-457200"/>
            <a:endParaRPr lang="en-US" dirty="0" smtClean="0"/>
          </a:p>
          <a:p>
            <a:pPr marL="801688" indent="-45720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0304" y="6499858"/>
            <a:ext cx="5803392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http://researchcompliance.stanford.edu</a:t>
            </a:r>
            <a:endParaRPr lang="en-US" dirty="0"/>
          </a:p>
          <a:p>
            <a:r>
              <a:rPr lang="en-US" sz="800" dirty="0"/>
              <a:t>https://www.linkedin.com/pulse/comply-eu-gdpr-using-visibility-fabric-mihajlo-prerad/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038"/>
            <a:ext cx="8229600" cy="871816"/>
          </a:xfrm>
        </p:spPr>
        <p:txBody>
          <a:bodyPr>
            <a:noAutofit/>
          </a:bodyPr>
          <a:lstStyle/>
          <a:p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marL="457200" lvl="1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 marL="457200" lvl="1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 smtClean="0"/>
              <a:t>Questions?	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70304" y="6499858"/>
            <a:ext cx="5803392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http://researchcompliance.stanford.edu</a:t>
            </a:r>
            <a:endParaRPr lang="en-US" dirty="0"/>
          </a:p>
          <a:p>
            <a:r>
              <a:rPr lang="en-US" sz="800" dirty="0"/>
              <a:t>https://www.linkedin.com/pulse/comply-eu-gdpr-using-visibility-fabric-mihajlo-prerad/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7123-5285-9448-9FDE-B4088D5250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259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 Consent Key Information </vt:lpstr>
      <vt:lpstr>New General Requirement for Informed Consent : §46.116(a)(4)</vt:lpstr>
      <vt:lpstr>New General Requirement for Informed Consent : §46.116(a)(5)(i)</vt:lpstr>
      <vt:lpstr>New General Requirement for Informed Consent : §46.116(a)(5)(ii)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sIRB_education</dc:title>
  <dc:creator>Clark-Worley, Sarah K</dc:creator>
  <dc:description/>
  <cp:lastModifiedBy>Lisa Marie Denney</cp:lastModifiedBy>
  <cp:revision>236</cp:revision>
  <cp:lastPrinted>2015-10-19T15:55:38Z</cp:lastPrinted>
  <dcterms:created xsi:type="dcterms:W3CDTF">2011-09-16T21:41:36Z</dcterms:created>
  <dcterms:modified xsi:type="dcterms:W3CDTF">2018-10-25T20:56:21Z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sIRB_education</vt:lpwstr>
  </property>
  <property fmtid="{D5CDD505-2E9C-101B-9397-08002B2CF9AE}" pid="3" name="SlideDescription">
    <vt:lpwstr/>
  </property>
</Properties>
</file>