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86" r:id="rId2"/>
    <p:sldId id="318" r:id="rId3"/>
    <p:sldId id="307" r:id="rId4"/>
    <p:sldId id="315" r:id="rId5"/>
    <p:sldId id="354" r:id="rId6"/>
    <p:sldId id="320" r:id="rId7"/>
    <p:sldId id="317" r:id="rId8"/>
    <p:sldId id="343" r:id="rId9"/>
    <p:sldId id="357" r:id="rId10"/>
    <p:sldId id="313" r:id="rId11"/>
    <p:sldId id="352" r:id="rId12"/>
    <p:sldId id="359" r:id="rId13"/>
    <p:sldId id="337" r:id="rId14"/>
    <p:sldId id="338" r:id="rId15"/>
    <p:sldId id="339" r:id="rId16"/>
    <p:sldId id="326" r:id="rId17"/>
    <p:sldId id="345" r:id="rId18"/>
    <p:sldId id="346" r:id="rId19"/>
    <p:sldId id="344" r:id="rId20"/>
    <p:sldId id="351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C6C5"/>
    <a:srgbClr val="B42010"/>
    <a:srgbClr val="8C1515"/>
    <a:srgbClr val="8D3C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441" autoAdjust="0"/>
  </p:normalViewPr>
  <p:slideViewPr>
    <p:cSldViewPr snapToGrid="0">
      <p:cViewPr varScale="1">
        <p:scale>
          <a:sx n="108" d="100"/>
          <a:sy n="108" d="100"/>
        </p:scale>
        <p:origin x="168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125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5A9B7-82E9-4C06-9975-A3F4EDD86840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FD9A8-A800-47DA-AFD4-AD141CD8BB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498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5286B-466F-4E07-9F3A-DEE4FA2474E6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EC5C6-CD7A-4C0C-8415-CF78286978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668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EC5C6-CD7A-4C0C-8415-CF78286978D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8871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EC5C6-CD7A-4C0C-8415-CF78286978D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63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EC5C6-CD7A-4C0C-8415-CF78286978D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7376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EC5C6-CD7A-4C0C-8415-CF78286978D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11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EC5C6-CD7A-4C0C-8415-CF78286978D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3685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EC5C6-CD7A-4C0C-8415-CF78286978D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9362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EC5C6-CD7A-4C0C-8415-CF78286978D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7950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EC5C6-CD7A-4C0C-8415-CF78286978D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2204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EC5C6-CD7A-4C0C-8415-CF78286978D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4174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EC5C6-CD7A-4C0C-8415-CF78286978D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4276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EC5C6-CD7A-4C0C-8415-CF78286978D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317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EC5C6-CD7A-4C0C-8415-CF78286978D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203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EC5C6-CD7A-4C0C-8415-CF78286978D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884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EC5C6-CD7A-4C0C-8415-CF78286978D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553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EC5C6-CD7A-4C0C-8415-CF78286978D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43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EC5C6-CD7A-4C0C-8415-CF78286978D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006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EC5C6-CD7A-4C0C-8415-CF78286978D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329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EC5C6-CD7A-4C0C-8415-CF78286978D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456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EC5C6-CD7A-4C0C-8415-CF78286978D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096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RP Template: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563" y="381000"/>
            <a:ext cx="5730875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577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RP Template: 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3"/>
          <p:cNvSpPr txBox="1">
            <a:spLocks/>
          </p:cNvSpPr>
          <p:nvPr userDrawn="1"/>
        </p:nvSpPr>
        <p:spPr>
          <a:xfrm>
            <a:off x="223044" y="64544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8357C2-8C54-4EB0-9AB4-E1F13883A0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89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RP Template: Confidential 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3"/>
          <p:cNvSpPr txBox="1">
            <a:spLocks/>
          </p:cNvSpPr>
          <p:nvPr userDrawn="1"/>
        </p:nvSpPr>
        <p:spPr>
          <a:xfrm>
            <a:off x="223044" y="64544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8357C2-8C54-4EB0-9AB4-E1F13883A0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654311" y="6472470"/>
            <a:ext cx="39215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Privileged and Confidential Attorney-Client Communication</a:t>
            </a:r>
          </a:p>
        </p:txBody>
      </p:sp>
    </p:spTree>
    <p:extLst>
      <p:ext uri="{BB962C8B-B14F-4D97-AF65-F5344CB8AC3E}">
        <p14:creationId xmlns:p14="http://schemas.microsoft.com/office/powerpoint/2010/main" val="619605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RP Template: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3"/>
          <p:cNvSpPr txBox="1">
            <a:spLocks/>
          </p:cNvSpPr>
          <p:nvPr userDrawn="1"/>
        </p:nvSpPr>
        <p:spPr>
          <a:xfrm>
            <a:off x="223044" y="64544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8357C2-8C54-4EB0-9AB4-E1F13883A0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1971675" y="5372874"/>
            <a:ext cx="52006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latin typeface="Source Sans Pro" panose="020B0503030403020204" pitchFamily="34" charset="0"/>
              </a:rPr>
              <a:t>650-725-0074</a:t>
            </a:r>
          </a:p>
          <a:p>
            <a:pPr algn="ctr"/>
            <a:r>
              <a:rPr lang="en-US" sz="2000" dirty="0">
                <a:solidFill>
                  <a:prstClr val="black"/>
                </a:solidFill>
                <a:latin typeface="Source Sans Pro" panose="020B0503030403020204" pitchFamily="34" charset="0"/>
              </a:rPr>
              <a:t>acrp.stanford.edu</a:t>
            </a:r>
          </a:p>
          <a:p>
            <a:pPr algn="ctr"/>
            <a:endParaRPr lang="en-US" sz="2000" dirty="0">
              <a:solidFill>
                <a:prstClr val="black"/>
              </a:solidFill>
              <a:latin typeface="Source Sans Pro" panose="020B0503030403020204" pitchFamily="34" charset="0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987449" y="1219200"/>
            <a:ext cx="51691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cap="small" spc="20" dirty="0">
                <a:solidFill>
                  <a:srgbClr val="8C1515"/>
                </a:solidFill>
                <a:latin typeface="Source Sans Pro"/>
                <a:ea typeface="MS PGothic" pitchFamily="34" charset="-128"/>
              </a:rPr>
              <a:t>Suggestions / Questions?</a:t>
            </a:r>
            <a:endParaRPr lang="en-US" sz="3600" b="1" dirty="0">
              <a:solidFill>
                <a:srgbClr val="8C1515"/>
              </a:solidFill>
              <a:latin typeface="Source Sans Pro" panose="020B0503030403020204" pitchFamily="34" charset="0"/>
              <a:ea typeface="MS PGothic" pitchFamily="34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260" y="4592487"/>
            <a:ext cx="2697480" cy="54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896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 userDrawn="1"/>
        </p:nvSpPr>
        <p:spPr>
          <a:xfrm>
            <a:off x="7817740" y="6411558"/>
            <a:ext cx="13262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0" spc="0" baseline="0" dirty="0">
                <a:solidFill>
                  <a:srgbClr val="FFFFFF"/>
                </a:solidFill>
                <a:latin typeface="Crimson" panose="02000503000000000000" pitchFamily="2" charset="0"/>
              </a:rPr>
              <a:t>Valued Partner </a:t>
            </a:r>
          </a:p>
          <a:p>
            <a:pPr algn="ctr"/>
            <a:r>
              <a:rPr lang="en-US" sz="1100" b="1" i="0" spc="0" baseline="0" dirty="0">
                <a:solidFill>
                  <a:srgbClr val="FFFFFF"/>
                </a:solidFill>
                <a:latin typeface="Crimson" panose="02000503000000000000" pitchFamily="2" charset="0"/>
              </a:rPr>
              <a:t>and Advisor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788075" y="6423440"/>
            <a:ext cx="10552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0" spc="110" baseline="0" dirty="0">
                <a:solidFill>
                  <a:srgbClr val="FFFFFF"/>
                </a:solidFill>
                <a:latin typeface="Crimson" panose="02000503000000000000" pitchFamily="2" charset="0"/>
              </a:rPr>
              <a:t>ACRP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833831" y="6492240"/>
            <a:ext cx="0" cy="289560"/>
          </a:xfrm>
          <a:prstGeom prst="line">
            <a:avLst/>
          </a:prstGeom>
          <a:noFill/>
          <a:ln w="3175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aphicFrame>
        <p:nvGraphicFramePr>
          <p:cNvPr id="4" name="Object 3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007920383"/>
              </p:ext>
            </p:extLst>
          </p:nvPr>
        </p:nvGraphicFramePr>
        <p:xfrm>
          <a:off x="1" y="6379914"/>
          <a:ext cx="9144001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Image" r:id="rId7" imgW="12190320" imgH="634680" progId="Photoshop.Image.17">
                  <p:embed/>
                </p:oleObj>
              </mc:Choice>
              <mc:Fallback>
                <p:oleObj name="Image" r:id="rId7" imgW="12190320" imgH="634680" progId="Photoshop.Image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" y="6379914"/>
                        <a:ext cx="9144001" cy="47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478" y="6379914"/>
            <a:ext cx="2574524" cy="45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8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5" r:id="rId3"/>
    <p:sldLayoutId id="214748366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rivacy.stanford.edu/other-resources/covered-entit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privacyrequest.stanford.edu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457200" y="1309099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8C1515"/>
                </a:solidFill>
                <a:latin typeface="Source Sans Pro" panose="020B0503030403020204"/>
                <a:cs typeface="Arial" panose="020B0604020202020204" pitchFamily="34" charset="0"/>
              </a:rPr>
              <a:t>Research Privacy Overview</a:t>
            </a: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571500" y="4712890"/>
            <a:ext cx="8001000" cy="1357709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 cap="small" spc="300">
                <a:solidFill>
                  <a:srgbClr val="A4001D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4572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2pPr>
            <a:lvl3pPr marL="9144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2000"/>
              <a:buFont typeface="Source Sans Pro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3pPr>
            <a:lvl4pPr marL="13716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4pPr>
            <a:lvl5pPr marL="18288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ource Sans Pro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Source Sans Pro"/>
              <a:ea typeface="MS PGothic" pitchFamily="34" charset="-128"/>
              <a:cs typeface="ＭＳ Ｐゴシック" charset="0"/>
            </a:endParaRPr>
          </a:p>
          <a:p>
            <a:pPr marL="342900" marR="0" lvl="0" indent="-34290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Source Sans Pro"/>
              <a:ea typeface="MS PGothic" pitchFamily="34" charset="-128"/>
            </a:endParaRPr>
          </a:p>
          <a:p>
            <a:pPr marL="342900" marR="0" lvl="0" indent="-34290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Source Sans Pro"/>
              <a:ea typeface="MS PGothic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1B605D-E036-41D0-8919-82E1F7F644E0}"/>
              </a:ext>
            </a:extLst>
          </p:cNvPr>
          <p:cNvSpPr txBox="1"/>
          <p:nvPr/>
        </p:nvSpPr>
        <p:spPr>
          <a:xfrm>
            <a:off x="2434974" y="3327895"/>
            <a:ext cx="396582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8C1515"/>
                </a:solidFill>
              </a:rPr>
              <a:t>Manjit Gill</a:t>
            </a:r>
          </a:p>
          <a:p>
            <a:pPr algn="ctr"/>
            <a:r>
              <a:rPr lang="en-US" sz="2000" dirty="0">
                <a:solidFill>
                  <a:srgbClr val="8C1515"/>
                </a:solidFill>
              </a:rPr>
              <a:t>Senior Privacy Officer </a:t>
            </a:r>
          </a:p>
          <a:p>
            <a:pPr algn="ctr"/>
            <a:r>
              <a:rPr lang="en-US" sz="2000" dirty="0">
                <a:solidFill>
                  <a:srgbClr val="8C1515"/>
                </a:solidFill>
              </a:rPr>
              <a:t>University Privacy Office</a:t>
            </a:r>
          </a:p>
        </p:txBody>
      </p:sp>
    </p:spTree>
    <p:extLst>
      <p:ext uri="{BB962C8B-B14F-4D97-AF65-F5344CB8AC3E}">
        <p14:creationId xmlns:p14="http://schemas.microsoft.com/office/powerpoint/2010/main" val="420680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1910" y="1196858"/>
            <a:ext cx="794017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Business Associate:</a:t>
            </a:r>
          </a:p>
          <a:p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HIPAA allows Covered Entities to engage with external individuals or entities to conduct work that involves PHI on behalf of the Covered Entity.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Third parties are called Business Associates and are held to most of the same requirements under HIPAA as the covered entity.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Examples of business associates in the research context include cloud storage providers and customized app developers.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Research collaborators, sponsors, and sub-recipients are not considered Business Associates.</a:t>
            </a:r>
          </a:p>
          <a:p>
            <a:endParaRPr lang="en-US" sz="22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64728" y="338328"/>
            <a:ext cx="6014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1800"/>
              </a:spcAft>
            </a:pPr>
            <a:r>
              <a:rPr lang="en-US" sz="3200" b="1" cap="small" spc="15" dirty="0">
                <a:solidFill>
                  <a:srgbClr val="8C1515"/>
                </a:solidFill>
                <a:latin typeface="Source Sans Pro" panose="020B0503030403020204" pitchFamily="34" charset="0"/>
              </a:rPr>
              <a:t>Agreements</a:t>
            </a:r>
            <a:r>
              <a:rPr lang="en-US" sz="2400" b="1" cap="small" spc="15" dirty="0">
                <a:solidFill>
                  <a:srgbClr val="8C1515"/>
                </a:solidFill>
                <a:latin typeface="Source Sans Pro" panose="020B0503030403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853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1910" y="1248229"/>
            <a:ext cx="794017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Data Use Agreement (DUA):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Commonly used between research collaborators.</a:t>
            </a:r>
          </a:p>
          <a:p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A contract or other written arrangement between the covered entity and the recipient of a Limited Data Set that must:</a:t>
            </a:r>
          </a:p>
          <a:p>
            <a:pPr lvl="1"/>
            <a:endParaRPr lang="en-US" sz="22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/>
              <a:t>Describe the permitted and required uses of PHI by the recipient;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/>
              <a:t>Provide that the recipient will not use or further disclose the PHI other than as permitted or required by the contract or as required by law; and,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/>
              <a:t>Require the recipient to use appropriate safeguards to prevent the use or disclosure of the PHI other than as provided for by the contract</a:t>
            </a:r>
          </a:p>
          <a:p>
            <a:pPr lvl="1"/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564728" y="338328"/>
            <a:ext cx="6014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1800"/>
              </a:spcAft>
            </a:pPr>
            <a:r>
              <a:rPr lang="en-US" sz="3200" b="1" cap="small" spc="15" dirty="0">
                <a:solidFill>
                  <a:srgbClr val="8C1515"/>
                </a:solidFill>
                <a:latin typeface="Source Sans Pro" panose="020B0503030403020204" pitchFamily="34" charset="0"/>
              </a:rPr>
              <a:t>Agreements</a:t>
            </a:r>
          </a:p>
        </p:txBody>
      </p:sp>
    </p:spTree>
    <p:extLst>
      <p:ext uri="{BB962C8B-B14F-4D97-AF65-F5344CB8AC3E}">
        <p14:creationId xmlns:p14="http://schemas.microsoft.com/office/powerpoint/2010/main" val="356572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0288" y="1273996"/>
            <a:ext cx="8239874" cy="1003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An LDS may contain:</a:t>
            </a:r>
          </a:p>
          <a:p>
            <a:pPr lvl="1"/>
            <a:endParaRPr lang="en-US" sz="24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City, State, Zip Code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Elements of Dates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Other Numbers, Characteristics, or Codes not listed as Direct Identifiers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Researchers may use or disclose LDS for research without a HIPAA Authorization provided that the disclosing entity and the recipient of the LDS enter into a DUA</a:t>
            </a:r>
          </a:p>
          <a:p>
            <a:pPr lvl="1"/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requirements of the HIPAA Privacy and Security Rules apply to Limited Data Sets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endParaRPr lang="en-US" sz="2400" dirty="0"/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564728" y="338328"/>
            <a:ext cx="6014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1800"/>
              </a:spcAft>
            </a:pPr>
            <a:r>
              <a:rPr lang="en-US" sz="3200" b="1" cap="small" spc="15" dirty="0">
                <a:solidFill>
                  <a:srgbClr val="8C1515"/>
                </a:solidFill>
                <a:latin typeface="Source Sans Pro" panose="020B0503030403020204" pitchFamily="34" charset="0"/>
              </a:rPr>
              <a:t>Limited Data Sets (LDS)</a:t>
            </a:r>
          </a:p>
        </p:txBody>
      </p:sp>
    </p:spTree>
    <p:extLst>
      <p:ext uri="{BB962C8B-B14F-4D97-AF65-F5344CB8AC3E}">
        <p14:creationId xmlns:p14="http://schemas.microsoft.com/office/powerpoint/2010/main" val="121861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1910" y="1422083"/>
            <a:ext cx="7940179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Covered Entities may use and disclose de-identified health information without restriction under the Privacy Rule, however contracts or other mechanisms to protect the de-identified data may still be needed.</a:t>
            </a:r>
          </a:p>
          <a:p>
            <a:pPr lvl="0"/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 Under HIPAA, there are only two methods for de-identifying health information: </a:t>
            </a:r>
          </a:p>
          <a:p>
            <a:pPr lvl="0"/>
            <a:endParaRPr lang="en-US" sz="2400" dirty="0"/>
          </a:p>
          <a:p>
            <a:pPr marL="1714500" lvl="3" indent="-342900">
              <a:buFont typeface="Courier New" panose="02070309020205020404" pitchFamily="49" charset="0"/>
              <a:buChar char="o"/>
            </a:pPr>
            <a:r>
              <a:rPr lang="en-US" sz="2200" dirty="0"/>
              <a:t>Safe Harbor </a:t>
            </a:r>
          </a:p>
          <a:p>
            <a:pPr marL="1714500" lvl="3" indent="-342900">
              <a:buFont typeface="Courier New" panose="02070309020205020404" pitchFamily="49" charset="0"/>
              <a:buChar char="o"/>
            </a:pPr>
            <a:r>
              <a:rPr lang="en-US" sz="2200" dirty="0"/>
              <a:t>Expert Determination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351892" y="338328"/>
            <a:ext cx="6440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1800"/>
              </a:spcAft>
            </a:pPr>
            <a:r>
              <a:rPr lang="en-US" sz="3200" b="1" cap="small" spc="15" dirty="0">
                <a:solidFill>
                  <a:srgbClr val="8C1515"/>
                </a:solidFill>
                <a:latin typeface="Source Sans Pro" panose="020B0503030403020204" pitchFamily="34" charset="0"/>
              </a:rPr>
              <a:t>De-Identification</a:t>
            </a:r>
          </a:p>
        </p:txBody>
      </p:sp>
    </p:spTree>
    <p:extLst>
      <p:ext uri="{BB962C8B-B14F-4D97-AF65-F5344CB8AC3E}">
        <p14:creationId xmlns:p14="http://schemas.microsoft.com/office/powerpoint/2010/main" val="3040791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1911" y="908058"/>
            <a:ext cx="7940179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Safe Harbor: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200" dirty="0"/>
              <a:t>Under this method, data is de-identified if ALL 18 HIPAA identifiers are removed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1351892" y="338328"/>
            <a:ext cx="6440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1800"/>
              </a:spcAft>
            </a:pPr>
            <a:r>
              <a:rPr lang="en-US" sz="3200" b="1" cap="small" spc="15" dirty="0">
                <a:solidFill>
                  <a:srgbClr val="8C1515"/>
                </a:solidFill>
                <a:latin typeface="Source Sans Pro" panose="020B0503030403020204" pitchFamily="34" charset="0"/>
              </a:rPr>
              <a:t>De-Identification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11EF141-0E29-4694-BB6C-7DC50468EE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95977"/>
              </p:ext>
            </p:extLst>
          </p:nvPr>
        </p:nvGraphicFramePr>
        <p:xfrm>
          <a:off x="729465" y="2445249"/>
          <a:ext cx="8032647" cy="350469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69537">
                  <a:extLst>
                    <a:ext uri="{9D8B030D-6E8A-4147-A177-3AD203B41FA5}">
                      <a16:colId xmlns:a16="http://schemas.microsoft.com/office/drawing/2014/main" val="2870643395"/>
                    </a:ext>
                  </a:extLst>
                </a:gridCol>
                <a:gridCol w="2681555">
                  <a:extLst>
                    <a:ext uri="{9D8B030D-6E8A-4147-A177-3AD203B41FA5}">
                      <a16:colId xmlns:a16="http://schemas.microsoft.com/office/drawing/2014/main" val="3491518322"/>
                    </a:ext>
                  </a:extLst>
                </a:gridCol>
                <a:gridCol w="2681555">
                  <a:extLst>
                    <a:ext uri="{9D8B030D-6E8A-4147-A177-3AD203B41FA5}">
                      <a16:colId xmlns:a16="http://schemas.microsoft.com/office/drawing/2014/main" val="567499800"/>
                    </a:ext>
                  </a:extLst>
                </a:gridCol>
              </a:tblGrid>
              <a:tr h="66282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Photographic Images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Vehicle Identifying Numbers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477600"/>
                  </a:ext>
                </a:extLst>
              </a:tr>
              <a:tr h="66282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Addresses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Social Security Numbers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Device Identifying Numbers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1147"/>
                  </a:ext>
                </a:extLst>
              </a:tr>
              <a:tr h="50541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Dates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Medical Record Numbers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Web URLs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39357"/>
                  </a:ext>
                </a:extLst>
              </a:tr>
              <a:tr h="50541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 Numbers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Health Plan Numbers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IP Addresses 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741063"/>
                  </a:ext>
                </a:extLst>
              </a:tr>
              <a:tr h="50541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Fax Numbers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Account Numbers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Biometric Identifiers 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19833"/>
                  </a:ext>
                </a:extLst>
              </a:tr>
              <a:tr h="66282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 Addresses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Certificate/License Numbers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Any Other Unique Characteristics 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659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3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919" y="1047964"/>
            <a:ext cx="8465906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/>
              <a:t>Expert Determination: </a:t>
            </a:r>
          </a:p>
          <a:p>
            <a:pPr lvl="1"/>
            <a:endParaRPr lang="en-US" sz="24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/>
              <a:t>Requires a person with appropriate training, experience, and knowledge of statistical and scientific principles and methods specific to health information de-identification methodologies to apply such methods and principles to determine whether there is a very small risk that the information could be used by the recipient, alone or combined with any other information, to re-identify any data subject </a:t>
            </a:r>
          </a:p>
          <a:p>
            <a:pPr lvl="2"/>
            <a:endParaRPr 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Requires </a:t>
            </a:r>
            <a:r>
              <a:rPr lang="en-US" sz="2200" dirty="0"/>
              <a:t>robust documentation of the methodologies used and analysis that leads to the final conclusion of “very small risk” of re-identification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51892" y="338328"/>
            <a:ext cx="6440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1800"/>
              </a:spcAft>
            </a:pPr>
            <a:r>
              <a:rPr lang="en-US" sz="3200" b="1" cap="small" spc="15" dirty="0">
                <a:solidFill>
                  <a:srgbClr val="8C1515"/>
                </a:solidFill>
                <a:latin typeface="Source Sans Pro" panose="020B0503030403020204" pitchFamily="34" charset="0"/>
              </a:rPr>
              <a:t>De-Identification</a:t>
            </a:r>
          </a:p>
        </p:txBody>
      </p:sp>
    </p:spTree>
    <p:extLst>
      <p:ext uri="{BB962C8B-B14F-4D97-AF65-F5344CB8AC3E}">
        <p14:creationId xmlns:p14="http://schemas.microsoft.com/office/powerpoint/2010/main" val="179639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1910" y="1125343"/>
            <a:ext cx="794017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Research using only decedent PHI:</a:t>
            </a:r>
          </a:p>
          <a:p>
            <a:endParaRPr lang="en-US" sz="2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200" dirty="0"/>
              <a:t>HIPAA protections extend to PHI of deceased individuals for 50 years following the date of death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200" dirty="0"/>
              <a:t>PHI of decedents may be used for research without a HIPAA Authorization if the research provides the following: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2000" dirty="0"/>
              <a:t>Representations that the use and disclosure is sought solely for research on the PHI of decedents; 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2000" dirty="0"/>
              <a:t>Representations that the PHI for which use or disclosure is sought is necessary for the research purposes; and, 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2000" dirty="0"/>
              <a:t>Documentation, at the request of the Covered Entity, of the death of the individuals </a:t>
            </a:r>
          </a:p>
          <a:p>
            <a:pPr lvl="2"/>
            <a:endParaRPr lang="en-US" sz="20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200" dirty="0"/>
              <a:t>Contact the Privacy Office to complete the decedent research representation document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51892" y="338328"/>
            <a:ext cx="6440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1800"/>
              </a:spcAft>
            </a:pPr>
            <a:r>
              <a:rPr lang="en-US" sz="3200" b="1" cap="small" spc="15" dirty="0">
                <a:solidFill>
                  <a:srgbClr val="8C1515"/>
                </a:solidFill>
                <a:latin typeface="Source Sans Pro" panose="020B0503030403020204" pitchFamily="34" charset="0"/>
              </a:rPr>
              <a:t>HIPAA Authorizations</a:t>
            </a:r>
          </a:p>
        </p:txBody>
      </p:sp>
    </p:spTree>
    <p:extLst>
      <p:ext uri="{BB962C8B-B14F-4D97-AF65-F5344CB8AC3E}">
        <p14:creationId xmlns:p14="http://schemas.microsoft.com/office/powerpoint/2010/main" val="192031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1910" y="1145084"/>
            <a:ext cx="794017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An incident is any actual or suspected: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Unauthorized access, use, or disclosure of PHI,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Unauthorized access to systems that contain PHI, or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Violation of Stanford’s HIPAA policies and procedures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 breach of unsecured PHI </a:t>
            </a:r>
            <a:r>
              <a:rPr lang="en-US" sz="2400"/>
              <a:t>and non-PHI personal data </a:t>
            </a:r>
            <a:r>
              <a:rPr lang="en-US" sz="2400" dirty="0"/>
              <a:t>may require notification to research subjects, the government, and other third parties.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Any actual or potential incident, even inadvertent ones, should be immediately reported to the University Privacy Office for investigation.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51892" y="338328"/>
            <a:ext cx="6440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1800"/>
              </a:spcAft>
            </a:pPr>
            <a:r>
              <a:rPr lang="en-US" sz="3200" b="1" cap="small" spc="15" dirty="0">
                <a:solidFill>
                  <a:srgbClr val="8C1515"/>
                </a:solidFill>
                <a:latin typeface="Source Sans Pro" panose="020B0503030403020204" pitchFamily="34" charset="0"/>
              </a:rPr>
              <a:t>Incident Reporting</a:t>
            </a:r>
          </a:p>
        </p:txBody>
      </p:sp>
    </p:spTree>
    <p:extLst>
      <p:ext uri="{BB962C8B-B14F-4D97-AF65-F5344CB8AC3E}">
        <p14:creationId xmlns:p14="http://schemas.microsoft.com/office/powerpoint/2010/main" val="1712985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9169" y="1212472"/>
            <a:ext cx="794017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Examples of incidents that must be reported immediately to the University Privacy Office include:</a:t>
            </a:r>
          </a:p>
          <a:p>
            <a:endParaRPr lang="en-US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200" dirty="0"/>
              <a:t>Failure to list research participants’ email addresses as BCC’s in an email message to multiple research participants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200" dirty="0"/>
              <a:t>Failure to securely send email containing PHI (e.g., not putting “secure:” in the subject line)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200" dirty="0"/>
              <a:t>Email containing an individual’s information sent to the wrong email address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200" dirty="0"/>
              <a:t>Missing flash drive containing images or PHI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200" dirty="0"/>
              <a:t>Lost or stolen devices, even encrypted ones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200" dirty="0"/>
              <a:t>Lost, misplaced, or stolen study binders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51892" y="338328"/>
            <a:ext cx="6440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1800"/>
              </a:spcAft>
            </a:pPr>
            <a:r>
              <a:rPr lang="en-US" sz="3200" b="1" cap="small" spc="15" dirty="0">
                <a:solidFill>
                  <a:srgbClr val="8C1515"/>
                </a:solidFill>
                <a:latin typeface="Source Sans Pro" panose="020B0503030403020204" pitchFamily="34" charset="0"/>
              </a:rPr>
              <a:t>Incident Reporting</a:t>
            </a:r>
          </a:p>
        </p:txBody>
      </p:sp>
    </p:spTree>
    <p:extLst>
      <p:ext uri="{BB962C8B-B14F-4D97-AF65-F5344CB8AC3E}">
        <p14:creationId xmlns:p14="http://schemas.microsoft.com/office/powerpoint/2010/main" val="47782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1910" y="1155762"/>
            <a:ext cx="7940179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/>
              <a:t>Stanford provides several resources and tools to help faculty, staff, and students comply with research Privacy and HIPAA requirements:</a:t>
            </a:r>
          </a:p>
          <a:p>
            <a:pPr lvl="1"/>
            <a:endParaRPr lang="en-US" sz="24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/>
              <a:t>Stanford Minimum Privacy Standards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/>
              <a:t>Stanford Minimum Security Standards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/>
              <a:t>HIPAA compliant platforms and tools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2"/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1351892" y="338328"/>
            <a:ext cx="6440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1800"/>
              </a:spcAft>
            </a:pPr>
            <a:r>
              <a:rPr lang="en-US" sz="3200" b="1" cap="small" spc="15" dirty="0">
                <a:solidFill>
                  <a:srgbClr val="8C1515"/>
                </a:solidFill>
                <a:latin typeface="Source Sans Pro" panose="020B0503030403020204" pitchFamily="34" charset="0"/>
              </a:rPr>
              <a:t>Stanford Resources</a:t>
            </a:r>
          </a:p>
        </p:txBody>
      </p:sp>
    </p:spTree>
    <p:extLst>
      <p:ext uri="{BB962C8B-B14F-4D97-AF65-F5344CB8AC3E}">
        <p14:creationId xmlns:p14="http://schemas.microsoft.com/office/powerpoint/2010/main" val="59080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5698" y="1204784"/>
            <a:ext cx="8044665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HIPAA allows covered entities under common ownership or control to join to form a single covered entity.  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Stanford University and Stanford Hospitals have formed the Stanford Affiliated Covered Entity that includes: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pPr lvl="2"/>
            <a:endParaRPr lang="en-US" dirty="0">
              <a:hlinkClick r:id="rId3"/>
            </a:endParaRPr>
          </a:p>
          <a:p>
            <a:pPr lvl="2"/>
            <a:endParaRPr lang="en-US" dirty="0">
              <a:hlinkClick r:id="rId3"/>
            </a:endParaRPr>
          </a:p>
          <a:p>
            <a:pPr lvl="2"/>
            <a:endParaRPr lang="en-US" dirty="0">
              <a:hlinkClick r:id="rId3"/>
            </a:endParaRPr>
          </a:p>
          <a:p>
            <a:pPr lvl="2"/>
            <a:endParaRPr lang="en-US" dirty="0">
              <a:hlinkClick r:id="rId3"/>
            </a:endParaRPr>
          </a:p>
          <a:p>
            <a:pPr lvl="2"/>
            <a:endParaRPr lang="en-US" dirty="0">
              <a:hlinkClick r:id="rId3"/>
            </a:endParaRPr>
          </a:p>
          <a:p>
            <a:pPr lvl="2"/>
            <a:endParaRPr lang="en-US" dirty="0">
              <a:hlinkClick r:id="rId3"/>
            </a:endParaRPr>
          </a:p>
          <a:p>
            <a:pPr lvl="2"/>
            <a:endParaRPr lang="en-US" dirty="0">
              <a:hlinkClick r:id="rId3"/>
            </a:endParaRPr>
          </a:p>
          <a:p>
            <a:pPr lvl="2"/>
            <a:r>
              <a:rPr lang="en-US" dirty="0">
                <a:hlinkClick r:id="rId3"/>
              </a:rPr>
              <a:t>https://privacy.stanford.edu/other-resources/covered-entity</a:t>
            </a:r>
            <a:endParaRPr lang="en-US" dirty="0"/>
          </a:p>
          <a:p>
            <a:pPr lvl="2"/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06175" y="338328"/>
            <a:ext cx="7633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1800"/>
              </a:spcAft>
            </a:pPr>
            <a:r>
              <a:rPr lang="en-US" sz="3200" b="1" cap="small" spc="15" dirty="0">
                <a:solidFill>
                  <a:srgbClr val="8C1515"/>
                </a:solidFill>
                <a:latin typeface="Source Sans Pro" panose="020B0503030403020204" pitchFamily="34" charset="0"/>
              </a:rPr>
              <a:t>Stanford Affiliated Covered Entity (SACE)</a:t>
            </a:r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DA9D4494-9A70-48E8-9B14-B3A3EF762F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69" y="3133618"/>
            <a:ext cx="7431461" cy="262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493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79314" y="2885142"/>
            <a:ext cx="76790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If you have any questions, you can contact the University Privacy Office by submitting a ServiceNow ticket:  </a:t>
            </a:r>
            <a:r>
              <a:rPr lang="en-US" dirty="0">
                <a:hlinkClick r:id="rId3"/>
              </a:rPr>
              <a:t>https://privacyrequest.stanford.edu/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51892" y="338328"/>
            <a:ext cx="6440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1800"/>
              </a:spcAft>
            </a:pPr>
            <a:r>
              <a:rPr lang="en-US" sz="3200" b="1" cap="small" spc="15" dirty="0">
                <a:solidFill>
                  <a:srgbClr val="8C1515"/>
                </a:solidFill>
                <a:latin typeface="Source Sans Pro" panose="020B0503030403020204" pitchFamily="34" charset="0"/>
              </a:rPr>
              <a:t>Thank You! </a:t>
            </a:r>
          </a:p>
        </p:txBody>
      </p:sp>
    </p:spTree>
    <p:extLst>
      <p:ext uri="{BB962C8B-B14F-4D97-AF65-F5344CB8AC3E}">
        <p14:creationId xmlns:p14="http://schemas.microsoft.com/office/powerpoint/2010/main" val="86094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1910" y="1883614"/>
            <a:ext cx="7940179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SUHC conducting research related to a mental or physical condition, diagnosis, or treatment must comply with HIPAA and other applicable privacy laws.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May include the following research:</a:t>
            </a:r>
          </a:p>
          <a:p>
            <a:pPr lvl="0"/>
            <a:endParaRPr lang="en-US" sz="2400" dirty="0"/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000" dirty="0"/>
              <a:t>Analysis of existing data (chart reviews)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000" dirty="0"/>
              <a:t>Analysis of existing specimens 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000" dirty="0"/>
              <a:t>Surveys/Interviews/Focus Groups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000" dirty="0"/>
              <a:t>Observational Research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000" dirty="0"/>
              <a:t>Interventional Studies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11" y="338328"/>
            <a:ext cx="76790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1800"/>
              </a:spcAft>
            </a:pPr>
            <a:r>
              <a:rPr lang="en-US" sz="3200" b="1" cap="small" spc="15" dirty="0">
                <a:solidFill>
                  <a:srgbClr val="8C1515"/>
                </a:solidFill>
                <a:latin typeface="Source Sans Pro" panose="020B0503030403020204" pitchFamily="34" charset="0"/>
              </a:rPr>
              <a:t>Stanford University HIPAA Components (SUHC)</a:t>
            </a:r>
          </a:p>
        </p:txBody>
      </p:sp>
    </p:spTree>
    <p:extLst>
      <p:ext uri="{BB962C8B-B14F-4D97-AF65-F5344CB8AC3E}">
        <p14:creationId xmlns:p14="http://schemas.microsoft.com/office/powerpoint/2010/main" val="1259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1910" y="1720840"/>
            <a:ext cx="7940179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Federal law that applies to covered entities and individuals who handle Protected Health Information (PHI) within the covered entity.  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Specifies how and when a covered entity may use and disclose PHI, including in the research context, and how to manage unauthorized uses and disclosures of PHI. 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64728" y="338328"/>
            <a:ext cx="6014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1800"/>
              </a:spcAft>
            </a:pPr>
            <a:r>
              <a:rPr lang="en-US" sz="3200" b="1" cap="small" spc="15" dirty="0">
                <a:solidFill>
                  <a:srgbClr val="8C1515"/>
                </a:solidFill>
                <a:latin typeface="Source Sans Pro" panose="020B0503030403020204" pitchFamily="34" charset="0"/>
              </a:rPr>
              <a:t>Health Information Portability and Accountability Act (HIPAA)</a:t>
            </a:r>
          </a:p>
        </p:txBody>
      </p:sp>
    </p:spTree>
    <p:extLst>
      <p:ext uri="{BB962C8B-B14F-4D97-AF65-F5344CB8AC3E}">
        <p14:creationId xmlns:p14="http://schemas.microsoft.com/office/powerpoint/2010/main" val="117354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1910" y="1074509"/>
            <a:ext cx="8090027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sz="2400" dirty="0"/>
              <a:t>Includes at least one of the 18 HIPAA identifiers in conjunction with health information: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06867" y="338328"/>
            <a:ext cx="69042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1800"/>
              </a:spcAft>
            </a:pPr>
            <a:r>
              <a:rPr lang="en-US" sz="3200" b="1" cap="small" spc="15" dirty="0">
                <a:solidFill>
                  <a:srgbClr val="8C1515"/>
                </a:solidFill>
                <a:latin typeface="Source Sans Pro" panose="020B0503030403020204" pitchFamily="34" charset="0"/>
              </a:rPr>
              <a:t>Protected Health Information (PHI)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A9FC65FD-B0D1-4131-BDF1-F9F471E42A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807658"/>
              </p:ext>
            </p:extLst>
          </p:nvPr>
        </p:nvGraphicFramePr>
        <p:xfrm>
          <a:off x="988827" y="2421309"/>
          <a:ext cx="7166345" cy="3583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5321">
                  <a:extLst>
                    <a:ext uri="{9D8B030D-6E8A-4147-A177-3AD203B41FA5}">
                      <a16:colId xmlns:a16="http://schemas.microsoft.com/office/drawing/2014/main" val="2554438488"/>
                    </a:ext>
                  </a:extLst>
                </a:gridCol>
                <a:gridCol w="2380512">
                  <a:extLst>
                    <a:ext uri="{9D8B030D-6E8A-4147-A177-3AD203B41FA5}">
                      <a16:colId xmlns:a16="http://schemas.microsoft.com/office/drawing/2014/main" val="3846255747"/>
                    </a:ext>
                  </a:extLst>
                </a:gridCol>
                <a:gridCol w="2380512">
                  <a:extLst>
                    <a:ext uri="{9D8B030D-6E8A-4147-A177-3AD203B41FA5}">
                      <a16:colId xmlns:a16="http://schemas.microsoft.com/office/drawing/2014/main" val="177960668"/>
                    </a:ext>
                  </a:extLst>
                </a:gridCol>
              </a:tblGrid>
              <a:tr h="484964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Photographic Images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Vehicle Identifying Numbers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02347"/>
                  </a:ext>
                </a:extLst>
              </a:tr>
              <a:tr h="51144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Addresses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Social Security Numbers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Device Identifying Numbers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669338"/>
                  </a:ext>
                </a:extLst>
              </a:tr>
              <a:tr h="51144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Dates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Medical Record Numbers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Web URLs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738795"/>
                  </a:ext>
                </a:extLst>
              </a:tr>
              <a:tr h="51144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Phone Numbers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Health Plan Numbers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IP Addresses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549706"/>
                  </a:ext>
                </a:extLst>
              </a:tr>
              <a:tr h="51144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Fax Numbers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Account Numbers 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Biometric Identifiers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334513"/>
                  </a:ext>
                </a:extLst>
              </a:tr>
              <a:tr h="51144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Email Addresses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Certificate/License Numbers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Any Other Unique Characteristic 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194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7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2755" y="1479479"/>
            <a:ext cx="7695343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/>
              <a:t>The Privacy Rule addresses:</a:t>
            </a:r>
          </a:p>
          <a:p>
            <a:pPr lvl="0"/>
            <a:endParaRPr lang="en-US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The Minimum Necessary principle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Authorized uses and disclosures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Accounting of disclosures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Role-based 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Policies and procedures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Training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Third-party access and required agreements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Rights of individuals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31364" y="338328"/>
            <a:ext cx="4081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1800"/>
              </a:spcAft>
            </a:pPr>
            <a:r>
              <a:rPr lang="en-US" sz="3200" b="1" cap="small" spc="15" dirty="0">
                <a:solidFill>
                  <a:srgbClr val="8C1515"/>
                </a:solidFill>
                <a:latin typeface="Source Sans Pro" panose="020B0503030403020204" pitchFamily="34" charset="0"/>
              </a:rPr>
              <a:t>HIPAA Privacy Rule</a:t>
            </a:r>
          </a:p>
        </p:txBody>
      </p:sp>
    </p:spTree>
    <p:extLst>
      <p:ext uri="{BB962C8B-B14F-4D97-AF65-F5344CB8AC3E}">
        <p14:creationId xmlns:p14="http://schemas.microsoft.com/office/powerpoint/2010/main" val="179446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5627" y="1284270"/>
            <a:ext cx="7736439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HIPAA requires researchers (under the covered entity) to actively make a determination about what is the minimum amount of information needed for each use or disclosure of PHI.  </a:t>
            </a:r>
          </a:p>
          <a:p>
            <a:pPr lvl="0"/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Researchers must always consider whether the use or disclosure meets minimum necessary standards, including when: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200" dirty="0"/>
              <a:t>Requesting access to PHI, including from patient records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200" dirty="0"/>
              <a:t>Collecting and using PHI as part of the study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200" dirty="0"/>
              <a:t>Disclosing PHI to sponsors, collaborators, and business associates</a:t>
            </a:r>
          </a:p>
          <a:p>
            <a:endParaRPr lang="en-US" sz="2400" dirty="0"/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564728" y="338328"/>
            <a:ext cx="6014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1800"/>
              </a:spcAft>
            </a:pPr>
            <a:r>
              <a:rPr lang="en-US" sz="3200" b="1" cap="small" spc="15" dirty="0">
                <a:solidFill>
                  <a:srgbClr val="8C1515"/>
                </a:solidFill>
                <a:latin typeface="Source Sans Pro" panose="020B0503030403020204" pitchFamily="34" charset="0"/>
              </a:rPr>
              <a:t>Minimum Necessary Principle </a:t>
            </a:r>
          </a:p>
        </p:txBody>
      </p:sp>
    </p:spTree>
    <p:extLst>
      <p:ext uri="{BB962C8B-B14F-4D97-AF65-F5344CB8AC3E}">
        <p14:creationId xmlns:p14="http://schemas.microsoft.com/office/powerpoint/2010/main" val="387946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9739" y="1150706"/>
            <a:ext cx="7510410" cy="3928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Provides greater protection and data rights for individuals in the European Economic Area (EEA)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Personal data is defined as any information relating to an identified or identifiable natural person (‘data subject’)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An identifiable natural person is one who can be identified, directly or indirectly.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Additional requirements for special categories of personal data:</a:t>
            </a:r>
          </a:p>
          <a:p>
            <a:pPr lvl="1"/>
            <a:endParaRPr lang="en-US" sz="2200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4904" y="338328"/>
            <a:ext cx="79401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1800"/>
              </a:spcAft>
            </a:pPr>
            <a:r>
              <a:rPr lang="en-US" sz="3200" b="1" cap="small" spc="15" dirty="0">
                <a:solidFill>
                  <a:srgbClr val="8C1515"/>
                </a:solidFill>
                <a:latin typeface="Source Sans Pro" panose="020B0503030403020204" pitchFamily="34" charset="0"/>
              </a:rPr>
              <a:t>General Data Protection Regulation (GDPR)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B1E9D50-38E4-4C09-80D1-5CFFBA181C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601966"/>
              </p:ext>
            </p:extLst>
          </p:nvPr>
        </p:nvGraphicFramePr>
        <p:xfrm>
          <a:off x="1104472" y="4376457"/>
          <a:ext cx="6780944" cy="165107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90472">
                  <a:extLst>
                    <a:ext uri="{9D8B030D-6E8A-4147-A177-3AD203B41FA5}">
                      <a16:colId xmlns:a16="http://schemas.microsoft.com/office/drawing/2014/main" val="4281647618"/>
                    </a:ext>
                  </a:extLst>
                </a:gridCol>
                <a:gridCol w="3390472">
                  <a:extLst>
                    <a:ext uri="{9D8B030D-6E8A-4147-A177-3AD203B41FA5}">
                      <a16:colId xmlns:a16="http://schemas.microsoft.com/office/drawing/2014/main" val="1386441195"/>
                    </a:ext>
                  </a:extLst>
                </a:gridCol>
              </a:tblGrid>
              <a:tr h="38265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Racial or Ethnic Origin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Genetic Data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766196"/>
                  </a:ext>
                </a:extLst>
              </a:tr>
              <a:tr h="38265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Political Opinions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Biometric Data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068104"/>
                  </a:ext>
                </a:extLst>
              </a:tr>
              <a:tr h="42342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Religious or Philosophical Beliefs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Health Data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067075"/>
                  </a:ext>
                </a:extLst>
              </a:tr>
              <a:tr h="46233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Trade Union Membership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Sex life and Sexual Orientation </a:t>
                      </a:r>
                    </a:p>
                  </a:txBody>
                  <a:tcPr>
                    <a:solidFill>
                      <a:srgbClr val="F7C6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89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61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1910" y="1139342"/>
            <a:ext cx="7940179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600" dirty="0"/>
              <a:t>Additional Requirements: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3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Standard Contractual Clauses (SCC):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Standard sets of contractual terms and conditions which the sender and the receiver of personal data both agree to</a:t>
            </a:r>
          </a:p>
          <a:p>
            <a:pPr lvl="2"/>
            <a:endParaRPr lang="en-US" sz="2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imed at protecting personal data leaving EEA through contractual obligations with territories not considered to offer adequate protection to the rights and freedoms of data subjects.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rgbClr val="000000"/>
                </a:solidFill>
                <a:latin typeface="Arial" panose="020B0604020202020204" pitchFamily="34" charset="0"/>
              </a:rPr>
              <a:t>Additional Consent Form Language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Provided by IRB</a:t>
            </a:r>
          </a:p>
          <a:p>
            <a:pPr lvl="1"/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/>
            <a:endParaRPr lang="en-US" sz="2200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2063" y="338328"/>
            <a:ext cx="79401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1800"/>
              </a:spcAft>
            </a:pPr>
            <a:r>
              <a:rPr lang="en-US" sz="3200" b="1" cap="small" spc="15" dirty="0">
                <a:solidFill>
                  <a:srgbClr val="8C1515"/>
                </a:solidFill>
                <a:latin typeface="Source Sans Pro" panose="020B0503030403020204" pitchFamily="34" charset="0"/>
              </a:rPr>
              <a:t>General Data Protection Regulation (GDPR)</a:t>
            </a:r>
          </a:p>
        </p:txBody>
      </p:sp>
    </p:spTree>
    <p:extLst>
      <p:ext uri="{BB962C8B-B14F-4D97-AF65-F5344CB8AC3E}">
        <p14:creationId xmlns:p14="http://schemas.microsoft.com/office/powerpoint/2010/main" val="73138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RP Template: Master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5826</TotalTime>
  <Words>1313</Words>
  <Application>Microsoft Office PowerPoint</Application>
  <PresentationFormat>On-screen Show (4:3)</PresentationFormat>
  <Paragraphs>244</Paragraphs>
  <Slides>20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MS PGothic</vt:lpstr>
      <vt:lpstr>MS PGothic</vt:lpstr>
      <vt:lpstr>Arial</vt:lpstr>
      <vt:lpstr>Calibri</vt:lpstr>
      <vt:lpstr>Courier New</vt:lpstr>
      <vt:lpstr>Crimson</vt:lpstr>
      <vt:lpstr>Source Sans Pro</vt:lpstr>
      <vt:lpstr>Wingdings</vt:lpstr>
      <vt:lpstr>ACRP Template: Master Slide</vt:lpstr>
      <vt:lpstr>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Stanford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Garcia, Jason</dc:creator>
  <cp:lastModifiedBy>Shana Stolarczyk</cp:lastModifiedBy>
  <cp:revision>307</cp:revision>
  <cp:lastPrinted>2016-09-09T16:31:14Z</cp:lastPrinted>
  <dcterms:created xsi:type="dcterms:W3CDTF">2016-07-05T21:37:16Z</dcterms:created>
  <dcterms:modified xsi:type="dcterms:W3CDTF">2021-05-19T18:27:07Z</dcterms:modified>
</cp:coreProperties>
</file>